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Beibut\Мои документы\Downloads\business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descr="C:\Documents and Settings\Beibut\Мои документы\Downloads\e223ae9fad.jpg"/>
          <p:cNvPicPr>
            <a:picLocks noChangeAspect="1" noChangeArrowheads="1"/>
          </p:cNvPicPr>
          <p:nvPr/>
        </p:nvPicPr>
        <p:blipFill>
          <a:blip r:embed="rId3" cstate="print"/>
          <a:srcRect/>
          <a:stretch>
            <a:fillRect/>
          </a:stretch>
        </p:blipFill>
        <p:spPr bwMode="auto">
          <a:xfrm>
            <a:off x="1547664" y="332656"/>
            <a:ext cx="6552728" cy="3384376"/>
          </a:xfrm>
          <a:prstGeom prst="ellipse">
            <a:avLst/>
          </a:prstGeom>
          <a:ln>
            <a:noFill/>
          </a:ln>
          <a:effectLst>
            <a:softEdge rad="112500"/>
          </a:effectLst>
        </p:spPr>
      </p:pic>
      <p:sp>
        <p:nvSpPr>
          <p:cNvPr id="7" name="Овал 6"/>
          <p:cNvSpPr/>
          <p:nvPr/>
        </p:nvSpPr>
        <p:spPr>
          <a:xfrm>
            <a:off x="395536" y="3284984"/>
            <a:ext cx="8496944" cy="316835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lvl="0" fontAlgn="base">
              <a:spcBef>
                <a:spcPct val="0"/>
              </a:spcBef>
              <a:spcAft>
                <a:spcPct val="0"/>
              </a:spcAft>
            </a:pPr>
            <a:r>
              <a:rPr lang="en-US" sz="1600" i="1" dirty="0" smtClean="0">
                <a:solidFill>
                  <a:srgbClr val="000000"/>
                </a:solidFill>
                <a:latin typeface="Times New Roman" pitchFamily="18" charset="0"/>
                <a:ea typeface="Calibri" pitchFamily="34" charset="0"/>
                <a:cs typeface="Times New Roman" pitchFamily="18" charset="0"/>
              </a:rPr>
              <a:t>UNESCO </a:t>
            </a:r>
            <a:r>
              <a:rPr lang="en-US" sz="1600" dirty="0" smtClean="0">
                <a:solidFill>
                  <a:srgbClr val="000000"/>
                </a:solidFill>
                <a:latin typeface="Times New Roman" pitchFamily="18" charset="0"/>
                <a:ea typeface="Calibri" pitchFamily="34" charset="0"/>
                <a:cs typeface="Times New Roman" pitchFamily="18" charset="0"/>
              </a:rPr>
              <a:t>celebrates International </a:t>
            </a:r>
            <a:r>
              <a:rPr lang="en-US" sz="1600" i="1" dirty="0" smtClean="0">
                <a:solidFill>
                  <a:srgbClr val="000000"/>
                </a:solidFill>
                <a:latin typeface="Times New Roman" pitchFamily="18" charset="0"/>
                <a:ea typeface="Calibri" pitchFamily="34" charset="0"/>
                <a:cs typeface="Times New Roman" pitchFamily="18" charset="0"/>
              </a:rPr>
              <a:t>Mother Language Day (IMLD) on February 21, 2017 </a:t>
            </a:r>
            <a:r>
              <a:rPr lang="en-US" sz="1600" dirty="0" smtClean="0">
                <a:solidFill>
                  <a:srgbClr val="000000"/>
                </a:solidFill>
                <a:latin typeface="Times New Roman" pitchFamily="18" charset="0"/>
                <a:ea typeface="Calibri" pitchFamily="34" charset="0"/>
                <a:cs typeface="Times New Roman" pitchFamily="18" charset="0"/>
              </a:rPr>
              <a:t>under the theme “Towards Sustainable Futures through Multilingual Education”. To foster sustainable development, learners must have access to education in their mother tongue and in other languages. It is through the mastery of the first language or mother tongue that the basic skills of reading, writing and numeracy are acquired. Local languages, especially minority and indigenous, transmit cultures, values and traditional knowledge, thus playing an important role in promoting sustainable futures.</a:t>
            </a:r>
            <a:endParaRPr lang="en-US" sz="1600" dirty="0" smtClean="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Beibut\Мои документы\Downloads\business1-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4" descr="http://content.chatoff.by/news/6565_45493_0.jpg"/>
          <p:cNvPicPr>
            <a:picLocks noChangeAspect="1" noChangeArrowheads="1"/>
          </p:cNvPicPr>
          <p:nvPr/>
        </p:nvPicPr>
        <p:blipFill>
          <a:blip r:embed="rId3" cstate="print"/>
          <a:srcRect/>
          <a:stretch>
            <a:fillRect/>
          </a:stretch>
        </p:blipFill>
        <p:spPr bwMode="auto">
          <a:xfrm rot="20525190">
            <a:off x="964377" y="917912"/>
            <a:ext cx="6683346" cy="5124283"/>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ream-wallpaper.com/free-wallpaper/cartoon-wallpaper/walt-disney-cartoon-winnie-the-pooh-wallpaper/1440x900/free-wallpaper-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6" name="Picture 2"/>
          <p:cNvPicPr>
            <a:picLocks noGrp="1" noChangeAspect="1" noChangeArrowheads="1"/>
          </p:cNvPicPr>
          <p:nvPr>
            <p:ph idx="1"/>
          </p:nvPr>
        </p:nvPicPr>
        <p:blipFill>
          <a:blip r:embed="rId3" cstate="print"/>
          <a:srcRect/>
          <a:stretch>
            <a:fillRect/>
          </a:stretch>
        </p:blipFill>
        <p:spPr bwMode="auto">
          <a:xfrm>
            <a:off x="3491880" y="1700808"/>
            <a:ext cx="3810026"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714348" y="3714752"/>
            <a:ext cx="4159952" cy="2339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Блок-схема: перфолента 6"/>
          <p:cNvSpPr/>
          <p:nvPr/>
        </p:nvSpPr>
        <p:spPr>
          <a:xfrm rot="20892348">
            <a:off x="292923" y="448306"/>
            <a:ext cx="4678683" cy="1639040"/>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srgbClr val="0070C0"/>
                </a:solidFill>
              </a:rPr>
              <a:t>“The World of Disney” </a:t>
            </a:r>
            <a:br>
              <a:rPr lang="en-US" sz="2400" b="1" i="1" dirty="0" smtClean="0">
                <a:solidFill>
                  <a:srgbClr val="0070C0"/>
                </a:solidFill>
              </a:rPr>
            </a:br>
            <a:r>
              <a:rPr lang="en-US" sz="2400" b="1" i="1" dirty="0" smtClean="0">
                <a:solidFill>
                  <a:srgbClr val="0070C0"/>
                </a:solidFill>
              </a:rPr>
              <a:t>Form 4, participated 29 pupils</a:t>
            </a:r>
            <a:endParaRPr lang="ru-RU" sz="2400" b="1" i="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m3-tub-kz.yandex.net/i?id=4607ca96422948de9181a0aa2861ae69-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p:cNvPicPr>
            <a:picLocks noGrp="1" noChangeAspect="1" noChangeArrowheads="1"/>
          </p:cNvPicPr>
          <p:nvPr>
            <p:ph idx="1"/>
          </p:nvPr>
        </p:nvPicPr>
        <p:blipFill>
          <a:blip r:embed="rId3" cstate="print"/>
          <a:srcRect/>
          <a:stretch>
            <a:fillRect/>
          </a:stretch>
        </p:blipFill>
        <p:spPr bwMode="auto">
          <a:xfrm>
            <a:off x="467544" y="548680"/>
            <a:ext cx="4138082" cy="2482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1187624" y="2996952"/>
            <a:ext cx="4357718" cy="261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Блок-схема: документ 6"/>
          <p:cNvSpPr/>
          <p:nvPr/>
        </p:nvSpPr>
        <p:spPr>
          <a:xfrm rot="1285509">
            <a:off x="4747726" y="707851"/>
            <a:ext cx="4124570" cy="1452449"/>
          </a:xfrm>
          <a:prstGeom prst="flowChartDocumen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i="1" dirty="0" smtClean="0">
                <a:solidFill>
                  <a:srgbClr val="FF0000"/>
                </a:solidFill>
              </a:rPr>
              <a:t>“Funny English”  competition</a:t>
            </a:r>
            <a:br>
              <a:rPr lang="en-US" sz="2400" b="1" i="1" dirty="0" smtClean="0">
                <a:solidFill>
                  <a:srgbClr val="FF0000"/>
                </a:solidFill>
              </a:rPr>
            </a:br>
            <a:r>
              <a:rPr lang="en-US" sz="2400" b="1" i="1" dirty="0" smtClean="0">
                <a:solidFill>
                  <a:srgbClr val="FF0000"/>
                </a:solidFill>
              </a:rPr>
              <a:t> Form 5, participated 20 pupils</a:t>
            </a:r>
            <a:endParaRPr lang="ru-RU" sz="2400" b="1" i="1" dirty="0">
              <a:solidFill>
                <a:srgbClr val="FF00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107</Words>
  <Application>Microsoft Office PowerPoint</Application>
  <PresentationFormat>Экран (4:3)</PresentationFormat>
  <Paragraphs>3</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Слайд 1</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Бейбут</cp:lastModifiedBy>
  <cp:revision>4</cp:revision>
  <dcterms:modified xsi:type="dcterms:W3CDTF">2017-02-22T16:32:47Z</dcterms:modified>
</cp:coreProperties>
</file>