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59" r:id="rId7"/>
    <p:sldId id="260"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3AFE1E9-BC81-4255-B1A5-D03D86761B3D}" type="datetimeFigureOut">
              <a:rPr lang="ru-RU" smtClean="0"/>
              <a:t>30.10.2020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3AFE1E9-BC81-4255-B1A5-D03D86761B3D}" type="datetimeFigureOut">
              <a:rPr lang="ru-RU" smtClean="0"/>
              <a:t>30.10.2020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3AFE1E9-BC81-4255-B1A5-D03D86761B3D}" type="datetimeFigureOut">
              <a:rPr lang="ru-RU" smtClean="0"/>
              <a:t>30.10.2020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3AFE1E9-BC81-4255-B1A5-D03D86761B3D}" type="datetimeFigureOut">
              <a:rPr lang="ru-RU" smtClean="0"/>
              <a:t>30.10.2020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3AFE1E9-BC81-4255-B1A5-D03D86761B3D}" type="datetimeFigureOut">
              <a:rPr lang="ru-RU" smtClean="0"/>
              <a:t>30.10.2020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3AFE1E9-BC81-4255-B1A5-D03D86761B3D}" type="datetimeFigureOut">
              <a:rPr lang="ru-RU" smtClean="0"/>
              <a:t>30.10.2020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3AFE1E9-BC81-4255-B1A5-D03D86761B3D}" type="datetimeFigureOut">
              <a:rPr lang="ru-RU" smtClean="0"/>
              <a:t>30.10.2020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3AFE1E9-BC81-4255-B1A5-D03D86761B3D}" type="datetimeFigureOut">
              <a:rPr lang="ru-RU" smtClean="0"/>
              <a:t>30.10.2020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3AFE1E9-BC81-4255-B1A5-D03D86761B3D}" type="datetimeFigureOut">
              <a:rPr lang="ru-RU" smtClean="0"/>
              <a:t>30.10.2020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3AFE1E9-BC81-4255-B1A5-D03D86761B3D}" type="datetimeFigureOut">
              <a:rPr lang="ru-RU" smtClean="0"/>
              <a:t>30.10.2020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3AFE1E9-BC81-4255-B1A5-D03D86761B3D}" type="datetimeFigureOut">
              <a:rPr lang="ru-RU" smtClean="0"/>
              <a:t>30.10.2020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FE1E9-BC81-4255-B1A5-D03D86761B3D}" type="datetimeFigureOut">
              <a:rPr lang="ru-RU" smtClean="0"/>
              <a:t>30.10.2020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4F269-C864-4DC2-81D4-E45ADD788A7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404664"/>
            <a:ext cx="7772400" cy="3195787"/>
          </a:xfrm>
        </p:spPr>
        <p:txBody>
          <a:bodyPr>
            <a:noAutofit/>
          </a:bodyPr>
          <a:lstStyle/>
          <a:p>
            <a:r>
              <a:rPr lang="kk-KZ" sz="4000" dirty="0">
                <a:solidFill>
                  <a:srgbClr val="C00000"/>
                </a:solidFill>
                <a:latin typeface="Times New Roman" pitchFamily="18" charset="0"/>
                <a:cs typeface="Times New Roman" pitchFamily="18" charset="0"/>
              </a:rPr>
              <a:t>«</a:t>
            </a:r>
            <a:r>
              <a:rPr lang="kk-KZ" sz="4000" b="1" smtClean="0">
                <a:solidFill>
                  <a:srgbClr val="C00000"/>
                </a:solidFill>
                <a:latin typeface="Times New Roman" pitchFamily="18" charset="0"/>
                <a:cs typeface="Times New Roman" pitchFamily="18" charset="0"/>
              </a:rPr>
              <a:t>Зорлық-зомбылық әлімжеттіктің </a:t>
            </a:r>
            <a:r>
              <a:rPr lang="kk-KZ" sz="4000" b="1" dirty="0" smtClean="0">
                <a:solidFill>
                  <a:srgbClr val="C00000"/>
                </a:solidFill>
                <a:latin typeface="Times New Roman" pitchFamily="18" charset="0"/>
                <a:cs typeface="Times New Roman" pitchFamily="18" charset="0"/>
              </a:rPr>
              <a:t>алдын -алу бойынша оқушыларға кеңес </a:t>
            </a:r>
            <a:r>
              <a:rPr lang="ru-RU" sz="4000" b="1" dirty="0">
                <a:solidFill>
                  <a:srgbClr val="C00000"/>
                </a:solidFill>
                <a:latin typeface="Times New Roman" pitchFamily="18" charset="0"/>
                <a:cs typeface="Times New Roman" pitchFamily="18" charset="0"/>
              </a:rPr>
              <a:t/>
            </a:r>
            <a:br>
              <a:rPr lang="ru-RU" sz="4000" b="1" dirty="0">
                <a:solidFill>
                  <a:srgbClr val="C00000"/>
                </a:solidFill>
                <a:latin typeface="Times New Roman" pitchFamily="18" charset="0"/>
                <a:cs typeface="Times New Roman" pitchFamily="18" charset="0"/>
              </a:rPr>
            </a:br>
            <a:endParaRPr lang="ru-RU" sz="4000" b="1"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0" y="0"/>
            <a:ext cx="9144000" cy="6858000"/>
          </a:xfrm>
          <a:prstGeom prst="rect">
            <a:avLst/>
          </a:prstGeom>
        </p:spPr>
      </p:pic>
      <p:sp>
        <p:nvSpPr>
          <p:cNvPr id="6" name="Содержимое 2"/>
          <p:cNvSpPr txBox="1">
            <a:spLocks/>
          </p:cNvSpPr>
          <p:nvPr/>
        </p:nvSpPr>
        <p:spPr>
          <a:xfrm>
            <a:off x="107504" y="332656"/>
            <a:ext cx="8536462" cy="5453798"/>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kk-KZ" dirty="0" smtClean="0">
                <a:solidFill>
                  <a:srgbClr val="7030A0"/>
                </a:solidFill>
                <a:latin typeface="Times New Roman" pitchFamily="18" charset="0"/>
                <a:cs typeface="Times New Roman" pitchFamily="18" charset="0"/>
              </a:rPr>
              <a:t>     </a:t>
            </a:r>
            <a:r>
              <a:rPr lang="kk-KZ" b="1" dirty="0" smtClean="0">
                <a:solidFill>
                  <a:srgbClr val="C00000"/>
                </a:solidFill>
                <a:latin typeface="Times New Roman" pitchFamily="18" charset="0"/>
                <a:cs typeface="Times New Roman" pitchFamily="18" charset="0"/>
              </a:rPr>
              <a:t>Әлемде қазіргі ең өзекті мәселелердің біріне айналып отырған – бұл жасөспірімдердің, балалардың зорлық – зомбылыққа ұшырауы. Барлық балалар үйінде, мектепте және басқа да қоғамдық мекемелерде күнделікті қатыгездікпен және зорлық – зомбылықпен ұшырасып отырады. Балалар болашақта қандай азамат болуың  мектепте, отбасында, қоршаған ортада алған тәрбиелеріне байланысты. Балалар да, ересектер сияқты сыйлау, қол тигізбеу және адамзаттық абыройын сақтау құқықтарына ие, сондай-ақ Адам құқықтарының жалпыға ортақ декларациясы мен Азаматтық саяси, экономикалық, әлеуметтік және мәдени құқықтар туралы көзделген заң тарапынан да тең қорғау көрсетілуіне құқылы.</a:t>
            </a:r>
            <a:endParaRPr lang="ru-RU" b="1" dirty="0" smtClean="0">
              <a:solidFill>
                <a:srgbClr val="C0000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3203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a:xfrm>
            <a:off x="457200" y="188640"/>
            <a:ext cx="8229600" cy="5937523"/>
          </a:xfrm>
        </p:spPr>
        <p:txBody>
          <a:bodyPr>
            <a:normAutofit fontScale="70000" lnSpcReduction="20000"/>
          </a:bodyPr>
          <a:lstStyle/>
          <a:p>
            <a:pPr marL="0" indent="0" algn="ctr">
              <a:buNone/>
            </a:pPr>
            <a:r>
              <a:rPr lang="kk-KZ" sz="4400" b="1" dirty="0" smtClean="0">
                <a:solidFill>
                  <a:srgbClr val="002060"/>
                </a:solidFill>
                <a:latin typeface="Times New Roman" panose="02020603050405020304" pitchFamily="18" charset="0"/>
                <a:cs typeface="Times New Roman" panose="02020603050405020304" pitchFamily="18" charset="0"/>
              </a:rPr>
              <a:t> </a:t>
            </a:r>
            <a:r>
              <a:rPr lang="ru-RU" b="1" dirty="0" err="1" smtClean="0">
                <a:solidFill>
                  <a:srgbClr val="002060"/>
                </a:solidFill>
                <a:latin typeface="Times New Roman" panose="02020603050405020304" pitchFamily="18" charset="0"/>
                <a:cs typeface="Times New Roman" panose="02020603050405020304" pitchFamily="18" charset="0"/>
              </a:rPr>
              <a:t>Қалай</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зорлық</a:t>
            </a:r>
            <a:r>
              <a:rPr lang="ru-RU" b="1" dirty="0">
                <a:solidFill>
                  <a:srgbClr val="002060"/>
                </a:solidFill>
                <a:latin typeface="Times New Roman" panose="02020603050405020304" pitchFamily="18" charset="0"/>
                <a:cs typeface="Times New Roman" panose="02020603050405020304" pitchFamily="18" charset="0"/>
              </a:rPr>
              <a:t> – </a:t>
            </a:r>
            <a:r>
              <a:rPr lang="ru-RU" b="1" dirty="0" err="1">
                <a:solidFill>
                  <a:srgbClr val="002060"/>
                </a:solidFill>
                <a:latin typeface="Times New Roman" panose="02020603050405020304" pitchFamily="18" charset="0"/>
                <a:cs typeface="Times New Roman" panose="02020603050405020304" pitchFamily="18" charset="0"/>
              </a:rPr>
              <a:t>зомбылыққа</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душар</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болмау</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керек</a:t>
            </a:r>
            <a:r>
              <a:rPr lang="ru-RU" b="1" dirty="0">
                <a:solidFill>
                  <a:srgbClr val="002060"/>
                </a:solidFill>
                <a:latin typeface="Times New Roman" panose="02020603050405020304" pitchFamily="18" charset="0"/>
                <a:cs typeface="Times New Roman" panose="02020603050405020304" pitchFamily="18" charset="0"/>
              </a:rPr>
              <a:t>? </a:t>
            </a:r>
          </a:p>
          <a:p>
            <a:pPr marL="0" indent="0">
              <a:buNone/>
            </a:pPr>
            <a:r>
              <a:rPr lang="ru-RU" dirty="0" smtClean="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Көшеде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түнгі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беймезгіл</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уақытта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қалмауға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тырысу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көшеде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танымайтын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адамдармен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әңгімелеспеу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және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онымен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қараңғы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жерлерге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адамдар</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жоқ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орындарға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және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т.б</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жерлерге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бармау</a:t>
            </a:r>
            <a:r>
              <a:rPr lang="ru-RU" sz="3400" dirty="0" smtClean="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smtClean="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Егер</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саған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тұрмыстық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зорлық</a:t>
            </a:r>
            <a:r>
              <a:rPr lang="ru-RU" sz="3400" dirty="0">
                <a:solidFill>
                  <a:srgbClr val="C00000"/>
                </a:solidFill>
                <a:latin typeface="Times New Roman" panose="02020603050405020304" pitchFamily="18" charset="0"/>
                <a:cs typeface="Times New Roman" panose="02020603050405020304" pitchFamily="18" charset="0"/>
              </a:rPr>
              <a:t> – </a:t>
            </a:r>
            <a:r>
              <a:rPr lang="ru-RU" sz="3400" dirty="0" err="1">
                <a:solidFill>
                  <a:srgbClr val="C00000"/>
                </a:solidFill>
                <a:latin typeface="Times New Roman" panose="02020603050405020304" pitchFamily="18" charset="0"/>
                <a:cs typeface="Times New Roman" panose="02020603050405020304" pitchFamily="18" charset="0"/>
              </a:rPr>
              <a:t>зомбылық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қауіп</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төндірсе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үйден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кетіп</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қалуға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тырысу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ертерек</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қашып</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кетуге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сөмкеңді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дайындау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тиісті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құжаттарыңмен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бірге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көрші</a:t>
            </a:r>
            <a:r>
              <a:rPr lang="ru-RU" sz="3400" dirty="0">
                <a:solidFill>
                  <a:srgbClr val="C00000"/>
                </a:solidFill>
                <a:latin typeface="Times New Roman" panose="02020603050405020304" pitchFamily="18" charset="0"/>
                <a:cs typeface="Times New Roman" panose="02020603050405020304" pitchFamily="18" charset="0"/>
              </a:rPr>
              <a:t> – </a:t>
            </a:r>
            <a:r>
              <a:rPr lang="ru-RU" sz="3400" dirty="0" err="1">
                <a:solidFill>
                  <a:srgbClr val="C00000"/>
                </a:solidFill>
                <a:latin typeface="Times New Roman" panose="02020603050405020304" pitchFamily="18" charset="0"/>
                <a:cs typeface="Times New Roman" panose="02020603050405020304" pitchFamily="18" charset="0"/>
              </a:rPr>
              <a:t>көлемдеріңмен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сөйлесу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айқай</a:t>
            </a:r>
            <a:r>
              <a:rPr lang="ru-RU" sz="3400" dirty="0">
                <a:solidFill>
                  <a:srgbClr val="C00000"/>
                </a:solidFill>
                <a:latin typeface="Times New Roman" panose="02020603050405020304" pitchFamily="18" charset="0"/>
                <a:cs typeface="Times New Roman" panose="02020603050405020304" pitchFamily="18" charset="0"/>
              </a:rPr>
              <a:t> – шу </a:t>
            </a:r>
            <a:r>
              <a:rPr lang="ru-RU" sz="3400" dirty="0" err="1">
                <a:solidFill>
                  <a:srgbClr val="C00000"/>
                </a:solidFill>
                <a:latin typeface="Times New Roman" panose="02020603050405020304" pitchFamily="18" charset="0"/>
                <a:cs typeface="Times New Roman" panose="02020603050405020304" pitchFamily="18" charset="0"/>
              </a:rPr>
              <a:t>шығарылғанда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келу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және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полицияға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хабарлау</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smtClean="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Қауіп-қатерді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азайту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зейінді</a:t>
            </a:r>
            <a:r>
              <a:rPr lang="ru-RU" sz="3400" dirty="0">
                <a:solidFill>
                  <a:srgbClr val="C00000"/>
                </a:solidFill>
                <a:latin typeface="Times New Roman" panose="02020603050405020304" pitchFamily="18" charset="0"/>
                <a:cs typeface="Times New Roman" panose="02020603050405020304" pitchFamily="18" charset="0"/>
              </a:rPr>
              <a:t> болу, </a:t>
            </a:r>
            <a:r>
              <a:rPr lang="ru-RU" sz="3400" dirty="0" err="1">
                <a:solidFill>
                  <a:srgbClr val="C00000"/>
                </a:solidFill>
                <a:latin typeface="Times New Roman" panose="02020603050405020304" pitchFamily="18" charset="0"/>
                <a:cs typeface="Times New Roman" panose="02020603050405020304" pitchFamily="18" charset="0"/>
              </a:rPr>
              <a:t>сақтық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шараларын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сақтау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қауіпті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жағдайлардың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алдын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алуға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үйрену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керек</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ондай</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жағдайларды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сендер</a:t>
            </a:r>
            <a:r>
              <a:rPr lang="ru-RU" sz="3400" dirty="0">
                <a:solidFill>
                  <a:srgbClr val="C00000"/>
                </a:solidFill>
                <a:latin typeface="Times New Roman" panose="02020603050405020304" pitchFamily="18" charset="0"/>
                <a:cs typeface="Times New Roman" panose="02020603050405020304" pitchFamily="18" charset="0"/>
              </a:rPr>
              <a:t> дала </a:t>
            </a:r>
            <a:r>
              <a:rPr lang="ru-RU" sz="3400" dirty="0" err="1">
                <a:solidFill>
                  <a:srgbClr val="C00000"/>
                </a:solidFill>
                <a:latin typeface="Times New Roman" panose="02020603050405020304" pitchFamily="18" charset="0"/>
                <a:cs typeface="Times New Roman" panose="02020603050405020304" pitchFamily="18" charset="0"/>
              </a:rPr>
              <a:t>немесе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үйде</a:t>
            </a:r>
            <a:r>
              <a:rPr lang="ru-RU" sz="3400" dirty="0">
                <a:solidFill>
                  <a:srgbClr val="C00000"/>
                </a:solidFill>
                <a:latin typeface="Times New Roman" panose="02020603050405020304" pitchFamily="18" charset="0"/>
                <a:cs typeface="Times New Roman" panose="02020603050405020304" pitchFamily="18" charset="0"/>
              </a:rPr>
              <a:t> де </a:t>
            </a:r>
            <a:r>
              <a:rPr lang="ru-RU" sz="3400" dirty="0" err="1">
                <a:solidFill>
                  <a:srgbClr val="C00000"/>
                </a:solidFill>
                <a:latin typeface="Times New Roman" panose="02020603050405020304" pitchFamily="18" charset="0"/>
                <a:cs typeface="Times New Roman" panose="02020603050405020304" pitchFamily="18" charset="0"/>
              </a:rPr>
              <a:t>кездестірулерің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мүмкін</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err="1" smtClean="0">
                <a:solidFill>
                  <a:srgbClr val="C00000"/>
                </a:solidFill>
                <a:latin typeface="Times New Roman" panose="02020603050405020304" pitchFamily="18" charset="0"/>
                <a:cs typeface="Times New Roman" panose="02020603050405020304" pitchFamily="18" charset="0"/>
              </a:rPr>
              <a:t>Үйде</a:t>
            </a:r>
            <a:r>
              <a:rPr lang="ru-RU" sz="3400" dirty="0" smtClean="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жалғыз</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болғанда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бөтен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адамдарды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кіргізбеу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керек</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smtClean="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Бөтен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біреудің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машинасына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smtClean="0">
                <a:solidFill>
                  <a:srgbClr val="C00000"/>
                </a:solidFill>
                <a:latin typeface="Times New Roman" panose="02020603050405020304" pitchFamily="18" charset="0"/>
                <a:cs typeface="Times New Roman" panose="02020603050405020304" pitchFamily="18" charset="0"/>
              </a:rPr>
              <a:t>отырмау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smtClean="0">
                <a:solidFill>
                  <a:srgbClr val="C00000"/>
                </a:solidFill>
                <a:latin typeface="Times New Roman" panose="02020603050405020304" pitchFamily="18" charset="0"/>
                <a:cs typeface="Times New Roman" panose="02020603050405020304" pitchFamily="18" charset="0"/>
              </a:rPr>
              <a:t>керек</a:t>
            </a:r>
            <a:r>
              <a:rPr lang="ru-RU" sz="3400" dirty="0" smtClean="0">
                <a:solidFill>
                  <a:srgbClr val="C00000"/>
                </a:solidFill>
                <a:latin typeface="Times New Roman" panose="02020603050405020304" pitchFamily="18" charset="0"/>
                <a:cs typeface="Times New Roman" panose="02020603050405020304" pitchFamily="18" charset="0"/>
              </a:rPr>
              <a:t>.</a:t>
            </a:r>
            <a:endParaRPr lang="ru-RU" sz="3400" dirty="0">
              <a:solidFill>
                <a:srgbClr val="C00000"/>
              </a:solidFill>
              <a:latin typeface="Times New Roman" panose="02020603050405020304" pitchFamily="18" charset="0"/>
              <a:cs typeface="Times New Roman" panose="02020603050405020304" pitchFamily="18" charset="0"/>
            </a:endParaRPr>
          </a:p>
          <a:p>
            <a:pPr marL="0" indent="0">
              <a:buNone/>
            </a:pPr>
            <a:r>
              <a:rPr lang="ru-RU" sz="3400" dirty="0" smtClean="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Көшенің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қараңғы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жерлерінен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көпшілік</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жүрмейтін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саябақтар</a:t>
            </a:r>
            <a:r>
              <a:rPr lang="ru-RU" sz="3400" dirty="0">
                <a:solidFill>
                  <a:srgbClr val="C00000"/>
                </a:solidFill>
                <a:latin typeface="Times New Roman" panose="02020603050405020304" pitchFamily="18" charset="0"/>
                <a:cs typeface="Times New Roman" panose="02020603050405020304" pitchFamily="18" charset="0"/>
              </a:rPr>
              <a:t> мен </a:t>
            </a:r>
            <a:r>
              <a:rPr lang="ru-RU" sz="3400" dirty="0" err="1">
                <a:solidFill>
                  <a:srgbClr val="C00000"/>
                </a:solidFill>
                <a:latin typeface="Times New Roman" panose="02020603050405020304" pitchFamily="18" charset="0"/>
                <a:cs typeface="Times New Roman" panose="02020603050405020304" pitchFamily="18" charset="0"/>
              </a:rPr>
              <a:t>стадиондардан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аулақ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жүру</a:t>
            </a:r>
            <a:r>
              <a:rPr lang="ru-RU" sz="3400" dirty="0">
                <a:solidFill>
                  <a:srgbClr val="C00000"/>
                </a:solidFill>
                <a:latin typeface="Times New Roman" panose="02020603050405020304" pitchFamily="18" charset="0"/>
                <a:cs typeface="Times New Roman" panose="02020603050405020304" pitchFamily="18" charset="0"/>
              </a:rPr>
              <a:t>.</a:t>
            </a:r>
          </a:p>
          <a:p>
            <a:endParaRPr lang="ru-RU" dirty="0">
              <a:solidFill>
                <a:srgbClr val="C0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8761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kk-KZ" b="1" dirty="0" smtClean="0">
                <a:solidFill>
                  <a:srgbClr val="C00000"/>
                </a:solidFill>
                <a:latin typeface="Times New Roman" pitchFamily="18" charset="0"/>
                <a:cs typeface="Times New Roman" pitchFamily="18" charset="0"/>
              </a:rPr>
              <a:t>Әлімжеттік буллинг </a:t>
            </a:r>
            <a:r>
              <a:rPr lang="kk-KZ" b="1" dirty="0" smtClean="0">
                <a:solidFill>
                  <a:srgbClr val="C00000"/>
                </a:solidFill>
                <a:latin typeface="Times New Roman" pitchFamily="18" charset="0"/>
                <a:cs typeface="Times New Roman" pitchFamily="18" charset="0"/>
              </a:rPr>
              <a:t>дегеніміз </a:t>
            </a:r>
            <a:r>
              <a:rPr lang="kk-KZ" b="1" dirty="0" smtClean="0">
                <a:solidFill>
                  <a:srgbClr val="C00000"/>
                </a:solidFill>
                <a:latin typeface="Times New Roman" pitchFamily="18" charset="0"/>
                <a:cs typeface="Times New Roman" pitchFamily="18" charset="0"/>
              </a:rPr>
              <a:t>не? </a:t>
            </a:r>
            <a:r>
              <a:rPr lang="ru-RU" b="1" dirty="0" smtClean="0">
                <a:solidFill>
                  <a:srgbClr val="C00000"/>
                </a:solidFill>
              </a:rPr>
              <a:t/>
            </a:r>
            <a:br>
              <a:rPr lang="ru-RU" b="1" dirty="0" smtClean="0">
                <a:solidFill>
                  <a:srgbClr val="C00000"/>
                </a:solidFill>
              </a:rPr>
            </a:br>
            <a:endParaRPr lang="ru-RU" b="1" dirty="0">
              <a:solidFill>
                <a:srgbClr val="C00000"/>
              </a:solidFill>
            </a:endParaRPr>
          </a:p>
        </p:txBody>
      </p:sp>
      <p:sp>
        <p:nvSpPr>
          <p:cNvPr id="3" name="Содержимое 2"/>
          <p:cNvSpPr>
            <a:spLocks noGrp="1"/>
          </p:cNvSpPr>
          <p:nvPr>
            <p:ph idx="1"/>
          </p:nvPr>
        </p:nvSpPr>
        <p:spPr/>
        <p:txBody>
          <a:bodyPr>
            <a:normAutofit lnSpcReduction="10000"/>
          </a:bodyPr>
          <a:lstStyle/>
          <a:p>
            <a:pPr>
              <a:buNone/>
            </a:pPr>
            <a:r>
              <a:rPr lang="kk-KZ" sz="3500" b="1" dirty="0" smtClean="0">
                <a:solidFill>
                  <a:srgbClr val="C00000"/>
                </a:solidFill>
                <a:latin typeface="Times New Roman" pitchFamily="18" charset="0"/>
                <a:cs typeface="Times New Roman" pitchFamily="18" charset="0"/>
              </a:rPr>
              <a:t>Әлсіз </a:t>
            </a:r>
            <a:r>
              <a:rPr lang="kk-KZ" sz="3500" b="1" dirty="0">
                <a:solidFill>
                  <a:srgbClr val="C00000"/>
                </a:solidFill>
                <a:latin typeface="Times New Roman" pitchFamily="18" charset="0"/>
                <a:cs typeface="Times New Roman" pitchFamily="18" charset="0"/>
              </a:rPr>
              <a:t>баланы қорқыту, ұрып-соғу</a:t>
            </a:r>
            <a:r>
              <a:rPr lang="kk-KZ" sz="3500" b="1" dirty="0" smtClean="0">
                <a:solidFill>
                  <a:srgbClr val="C00000"/>
                </a:solidFill>
                <a:latin typeface="Times New Roman" pitchFamily="18" charset="0"/>
                <a:cs typeface="Times New Roman" pitchFamily="18" charset="0"/>
              </a:rPr>
              <a:t>, бопсалау </a:t>
            </a:r>
            <a:r>
              <a:rPr lang="kk-KZ" sz="3500" b="1" dirty="0">
                <a:solidFill>
                  <a:srgbClr val="C00000"/>
                </a:solidFill>
                <a:latin typeface="Times New Roman" pitchFamily="18" charset="0"/>
                <a:cs typeface="Times New Roman" pitchFamily="18" charset="0"/>
              </a:rPr>
              <a:t>т б. </a:t>
            </a:r>
            <a:endParaRPr lang="kk-KZ" sz="3500" b="1" dirty="0" smtClean="0">
              <a:solidFill>
                <a:srgbClr val="C00000"/>
              </a:solidFill>
              <a:latin typeface="Times New Roman" pitchFamily="18" charset="0"/>
              <a:cs typeface="Times New Roman" pitchFamily="18" charset="0"/>
            </a:endParaRPr>
          </a:p>
          <a:p>
            <a:pPr>
              <a:buNone/>
            </a:pPr>
            <a:r>
              <a:rPr lang="kk-KZ" sz="3500" b="1" dirty="0" smtClean="0">
                <a:solidFill>
                  <a:srgbClr val="002060"/>
                </a:solidFill>
                <a:latin typeface="Times New Roman" pitchFamily="18" charset="0"/>
                <a:cs typeface="Times New Roman" pitchFamily="18" charset="0"/>
              </a:rPr>
              <a:t>Әлімжеттікте үш түрлі қатысушы адам болады: </a:t>
            </a:r>
            <a:endParaRPr lang="kk-KZ" sz="4000" b="1" dirty="0" smtClean="0">
              <a:solidFill>
                <a:srgbClr val="002060"/>
              </a:solidFill>
              <a:latin typeface="Times New Roman" pitchFamily="18" charset="0"/>
              <a:cs typeface="Times New Roman" pitchFamily="18" charset="0"/>
            </a:endParaRPr>
          </a:p>
          <a:p>
            <a:pPr>
              <a:buNone/>
            </a:pPr>
            <a:r>
              <a:rPr lang="kk-KZ" b="1" dirty="0" smtClean="0">
                <a:solidFill>
                  <a:srgbClr val="C00000"/>
                </a:solidFill>
                <a:latin typeface="Times New Roman" pitchFamily="18" charset="0"/>
                <a:cs typeface="Times New Roman" pitchFamily="18" charset="0"/>
              </a:rPr>
              <a:t>-Жәбір </a:t>
            </a:r>
            <a:r>
              <a:rPr lang="kk-KZ" b="1" dirty="0">
                <a:solidFill>
                  <a:srgbClr val="C00000"/>
                </a:solidFill>
                <a:latin typeface="Times New Roman" pitchFamily="18" charset="0"/>
                <a:cs typeface="Times New Roman" pitchFamily="18" charset="0"/>
              </a:rPr>
              <a:t>көруші</a:t>
            </a:r>
            <a:r>
              <a:rPr lang="kk-KZ" b="1" dirty="0" smtClean="0">
                <a:solidFill>
                  <a:srgbClr val="C00000"/>
                </a:solidFill>
                <a:latin typeface="Times New Roman" pitchFamily="18" charset="0"/>
                <a:cs typeface="Times New Roman" pitchFamily="18" charset="0"/>
              </a:rPr>
              <a:t>, </a:t>
            </a:r>
          </a:p>
          <a:p>
            <a:pPr>
              <a:buNone/>
            </a:pPr>
            <a:r>
              <a:rPr lang="kk-KZ" b="1" dirty="0" smtClean="0">
                <a:solidFill>
                  <a:srgbClr val="C00000"/>
                </a:solidFill>
                <a:latin typeface="Times New Roman" pitchFamily="18" charset="0"/>
                <a:cs typeface="Times New Roman" pitchFamily="18" charset="0"/>
              </a:rPr>
              <a:t>-Әлімжеттік </a:t>
            </a:r>
            <a:r>
              <a:rPr lang="kk-KZ" b="1" dirty="0">
                <a:solidFill>
                  <a:srgbClr val="C00000"/>
                </a:solidFill>
                <a:latin typeface="Times New Roman" pitchFamily="18" charset="0"/>
                <a:cs typeface="Times New Roman" pitchFamily="18" charset="0"/>
              </a:rPr>
              <a:t>көрсетуші</a:t>
            </a:r>
            <a:r>
              <a:rPr lang="kk-KZ" b="1" dirty="0" smtClean="0">
                <a:solidFill>
                  <a:srgbClr val="C00000"/>
                </a:solidFill>
                <a:latin typeface="Times New Roman" pitchFamily="18" charset="0"/>
                <a:cs typeface="Times New Roman" pitchFamily="18" charset="0"/>
              </a:rPr>
              <a:t>,</a:t>
            </a:r>
          </a:p>
          <a:p>
            <a:pPr>
              <a:buNone/>
            </a:pPr>
            <a:r>
              <a:rPr lang="kk-KZ" b="1" dirty="0" smtClean="0">
                <a:solidFill>
                  <a:srgbClr val="C00000"/>
                </a:solidFill>
                <a:latin typeface="Times New Roman" pitchFamily="18" charset="0"/>
                <a:cs typeface="Times New Roman" pitchFamily="18" charset="0"/>
              </a:rPr>
              <a:t>-Куәгер</a:t>
            </a:r>
            <a:endParaRPr lang="ru-RU" b="1" dirty="0">
              <a:solidFill>
                <a:srgbClr val="C00000"/>
              </a:solidFill>
              <a:latin typeface="Times New Roman" pitchFamily="18" charset="0"/>
              <a:cs typeface="Times New Roman" pitchFamily="18" charset="0"/>
            </a:endParaRPr>
          </a:p>
          <a:p>
            <a:pPr>
              <a:buNone/>
            </a:pPr>
            <a:r>
              <a:rPr lang="kk-KZ" b="1" dirty="0">
                <a:solidFill>
                  <a:srgbClr val="C00000"/>
                </a:solidFill>
                <a:latin typeface="Times New Roman" pitchFamily="18" charset="0"/>
                <a:cs typeface="Times New Roman" pitchFamily="18" charset="0"/>
              </a:rPr>
              <a:t> </a:t>
            </a:r>
            <a:endParaRPr lang="ru-RU" b="1" dirty="0">
              <a:solidFill>
                <a:srgbClr val="C00000"/>
              </a:solidFill>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939784"/>
          </a:xfrm>
        </p:spPr>
        <p:txBody>
          <a:bodyPr>
            <a:normAutofit fontScale="90000"/>
          </a:bodyPr>
          <a:lstStyle/>
          <a:p>
            <a:r>
              <a:rPr lang="kk-KZ" sz="3200" b="1" dirty="0">
                <a:solidFill>
                  <a:srgbClr val="002060"/>
                </a:solidFill>
                <a:latin typeface="Times New Roman" pitchFamily="18" charset="0"/>
                <a:cs typeface="Times New Roman" pitchFamily="18" charset="0"/>
              </a:rPr>
              <a:t>Егер әлімжеттіктің құрбаны болсаң не істеуің керек? </a:t>
            </a:r>
            <a:endParaRPr lang="ru-RU" sz="32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8363272" cy="4840303"/>
          </a:xfrm>
        </p:spPr>
        <p:txBody>
          <a:bodyPr>
            <a:noAutofit/>
          </a:bodyPr>
          <a:lstStyle/>
          <a:p>
            <a:pPr marL="0" indent="0">
              <a:buNone/>
            </a:pPr>
            <a:r>
              <a:rPr lang="kk-KZ" sz="2800" b="1" dirty="0">
                <a:solidFill>
                  <a:srgbClr val="C00000"/>
                </a:solidFill>
                <a:latin typeface="Times New Roman" pitchFamily="18" charset="0"/>
                <a:cs typeface="Times New Roman" pitchFamily="18" charset="0"/>
              </a:rPr>
              <a:t>Ешқашан біреуден   қысым көріп жүргеніңді жасырма. Көмек сұра: психологтан</a:t>
            </a:r>
            <a:r>
              <a:rPr lang="kk-KZ" sz="2800" b="1" dirty="0" smtClean="0">
                <a:solidFill>
                  <a:srgbClr val="C00000"/>
                </a:solidFill>
                <a:latin typeface="Times New Roman" pitchFamily="18" charset="0"/>
                <a:cs typeface="Times New Roman" pitchFamily="18" charset="0"/>
              </a:rPr>
              <a:t>, ата-анаңнан мұғалімнен</a:t>
            </a:r>
            <a:r>
              <a:rPr lang="kk-KZ" sz="2800" b="1" dirty="0">
                <a:solidFill>
                  <a:srgbClr val="C00000"/>
                </a:solidFill>
                <a:latin typeface="Times New Roman" pitchFamily="18" charset="0"/>
                <a:cs typeface="Times New Roman" pitchFamily="18" charset="0"/>
              </a:rPr>
              <a:t>. Өзіңді ешқашан кіналама. Әлімжеттік жасаған адамды ақтама! Өзің басқаларға әлімжеттік көрсетуші болсаң не білуің керек</a:t>
            </a:r>
            <a:r>
              <a:rPr lang="kk-KZ" sz="2800" b="1" dirty="0" smtClean="0">
                <a:solidFill>
                  <a:srgbClr val="C00000"/>
                </a:solidFill>
                <a:latin typeface="Times New Roman" pitchFamily="18" charset="0"/>
                <a:cs typeface="Times New Roman" pitchFamily="18" charset="0"/>
              </a:rPr>
              <a:t>? Кейбір </a:t>
            </a:r>
            <a:r>
              <a:rPr lang="kk-KZ" sz="2800" b="1" dirty="0">
                <a:solidFill>
                  <a:srgbClr val="C00000"/>
                </a:solidFill>
                <a:latin typeface="Times New Roman" pitchFamily="18" charset="0"/>
                <a:cs typeface="Times New Roman" pitchFamily="18" charset="0"/>
              </a:rPr>
              <a:t>нәрселер сен үшін қызық,күлкілі болып көрінуі мүмкін бірақ </a:t>
            </a:r>
            <a:r>
              <a:rPr lang="kk-KZ" sz="2800" b="1" dirty="0" smtClean="0">
                <a:solidFill>
                  <a:srgbClr val="C00000"/>
                </a:solidFill>
                <a:latin typeface="Times New Roman" pitchFamily="18" charset="0"/>
                <a:cs typeface="Times New Roman" pitchFamily="18" charset="0"/>
              </a:rPr>
              <a:t>ол әрекеттерің </a:t>
            </a:r>
            <a:r>
              <a:rPr lang="kk-KZ" sz="2800" b="1" dirty="0">
                <a:solidFill>
                  <a:srgbClr val="C00000"/>
                </a:solidFill>
                <a:latin typeface="Times New Roman" pitchFamily="18" charset="0"/>
                <a:cs typeface="Times New Roman" pitchFamily="18" charset="0"/>
              </a:rPr>
              <a:t>басқа   адамның жан дүниесіне ауыр тиюі мүмкін.Әлімжеттік сенің болмысың емес,ол сенің теріс қылықтарың екенін түсін.Әлімжеттік үшін заң алдында жауаптылық бар екенін ұмытпа!</a:t>
            </a:r>
            <a:endParaRPr lang="ru-RU" sz="2800" b="1" dirty="0">
              <a:solidFill>
                <a:srgbClr val="C0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397" y="-297"/>
            <a:ext cx="9144793" cy="6858594"/>
          </a:xfrm>
          <a:prstGeom prst="rect">
            <a:avLst/>
          </a:prstGeom>
        </p:spPr>
      </p:pic>
      <p:sp>
        <p:nvSpPr>
          <p:cNvPr id="2" name="Заголовок 1"/>
          <p:cNvSpPr>
            <a:spLocks noGrp="1"/>
          </p:cNvSpPr>
          <p:nvPr>
            <p:ph type="title"/>
          </p:nvPr>
        </p:nvSpPr>
        <p:spPr/>
        <p:txBody>
          <a:bodyPr>
            <a:normAutofit fontScale="90000"/>
          </a:bodyPr>
          <a:lstStyle/>
          <a:p>
            <a:r>
              <a:rPr lang="kk-KZ" b="1" dirty="0">
                <a:solidFill>
                  <a:srgbClr val="002060"/>
                </a:solidFill>
                <a:latin typeface="Times New Roman" panose="02020603050405020304" pitchFamily="18" charset="0"/>
                <a:cs typeface="Times New Roman" panose="02020603050405020304" pitchFamily="18" charset="0"/>
              </a:rPr>
              <a:t>Егер біреудің  әлімжеттік жасағанын көрсең не істеу керек?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lstStyle/>
          <a:p>
            <a:r>
              <a:rPr lang="kk-KZ" b="1" dirty="0">
                <a:solidFill>
                  <a:srgbClr val="C00000"/>
                </a:solidFill>
                <a:latin typeface="Times New Roman" panose="02020603050405020304" pitchFamily="18" charset="0"/>
                <a:cs typeface="Times New Roman" panose="02020603050405020304" pitchFamily="18" charset="0"/>
              </a:rPr>
              <a:t>Дереу айналадағы ересектерден көмек сұра</a:t>
            </a:r>
            <a:r>
              <a:rPr lang="kk-KZ" b="1" dirty="0" smtClean="0">
                <a:solidFill>
                  <a:srgbClr val="C00000"/>
                </a:solidFill>
                <a:latin typeface="Times New Roman" panose="02020603050405020304" pitchFamily="18" charset="0"/>
                <a:cs typeface="Times New Roman" panose="02020603050405020304" pitchFamily="18" charset="0"/>
              </a:rPr>
              <a:t>! Әлімжеттіктен </a:t>
            </a:r>
            <a:r>
              <a:rPr lang="kk-KZ" b="1" dirty="0">
                <a:solidFill>
                  <a:srgbClr val="C00000"/>
                </a:solidFill>
                <a:latin typeface="Times New Roman" panose="02020603050405020304" pitchFamily="18" charset="0"/>
                <a:cs typeface="Times New Roman" panose="02020603050405020304" pitchFamily="18" charset="0"/>
              </a:rPr>
              <a:t>бірден бас тарт</a:t>
            </a:r>
            <a:r>
              <a:rPr lang="kk-KZ" b="1" dirty="0" smtClean="0">
                <a:solidFill>
                  <a:srgbClr val="C00000"/>
                </a:solidFill>
                <a:latin typeface="Times New Roman" panose="02020603050405020304" pitchFamily="18" charset="0"/>
                <a:cs typeface="Times New Roman" panose="02020603050405020304" pitchFamily="18" charset="0"/>
              </a:rPr>
              <a:t>. Егер </a:t>
            </a:r>
            <a:r>
              <a:rPr lang="kk-KZ" b="1" dirty="0">
                <a:solidFill>
                  <a:srgbClr val="C00000"/>
                </a:solidFill>
                <a:latin typeface="Times New Roman" panose="02020603050405020304" pitchFamily="18" charset="0"/>
                <a:cs typeface="Times New Roman" panose="02020603050405020304" pitchFamily="18" charset="0"/>
              </a:rPr>
              <a:t>сенің досың әлімжеттікке тап болса онымен ашық сөйлесуге тырыс</a:t>
            </a:r>
            <a:r>
              <a:rPr lang="kk-KZ" b="1" dirty="0" smtClean="0">
                <a:solidFill>
                  <a:srgbClr val="C00000"/>
                </a:solidFill>
                <a:latin typeface="Times New Roman" panose="02020603050405020304" pitchFamily="18" charset="0"/>
                <a:cs typeface="Times New Roman" panose="02020603050405020304" pitchFamily="18" charset="0"/>
              </a:rPr>
              <a:t>.  </a:t>
            </a:r>
          </a:p>
          <a:p>
            <a:r>
              <a:rPr lang="kk-KZ" b="1" dirty="0" smtClean="0">
                <a:solidFill>
                  <a:srgbClr val="C00000"/>
                </a:solidFill>
                <a:latin typeface="Times New Roman" panose="02020603050405020304" pitchFamily="18" charset="0"/>
                <a:cs typeface="Times New Roman" panose="02020603050405020304" pitchFamily="18" charset="0"/>
              </a:rPr>
              <a:t>Себебі </a:t>
            </a:r>
            <a:r>
              <a:rPr lang="kk-KZ" b="1" dirty="0">
                <a:solidFill>
                  <a:srgbClr val="C00000"/>
                </a:solidFill>
                <a:latin typeface="Times New Roman" panose="02020603050405020304" pitchFamily="18" charset="0"/>
                <a:cs typeface="Times New Roman" panose="02020603050405020304" pitchFamily="18" charset="0"/>
              </a:rPr>
              <a:t>ол сенің көмегіңе өте мұқтаж!</a:t>
            </a:r>
            <a:endParaRPr lang="ru-RU" b="1" dirty="0">
              <a:solidFill>
                <a:srgbClr val="C00000"/>
              </a:solidFill>
              <a:latin typeface="Times New Roman" panose="02020603050405020304" pitchFamily="18" charset="0"/>
              <a:cs typeface="Times New Roman" panose="02020603050405020304" pitchFamily="18" charset="0"/>
            </a:endParaRPr>
          </a:p>
          <a:p>
            <a:endParaRPr lang="ru-RU"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p:txBody>
          <a:bodyPr/>
          <a:lstStyle/>
          <a:p>
            <a:pPr algn="ctr"/>
            <a:r>
              <a:rPr lang="kk-KZ" sz="4400" b="1" dirty="0">
                <a:solidFill>
                  <a:srgbClr val="C00000"/>
                </a:solidFill>
                <a:latin typeface="Times New Roman" panose="02020603050405020304" pitchFamily="18" charset="0"/>
                <a:cs typeface="Times New Roman" panose="02020603050405020304" pitchFamily="18" charset="0"/>
              </a:rPr>
              <a:t>Естеріңде болсын! Әлімжеттік-әлсіздің ісі </a:t>
            </a:r>
            <a:endParaRPr lang="ru-RU" sz="4400" dirty="0">
              <a:solidFill>
                <a:srgbClr val="C00000"/>
              </a:solidFill>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a:xfrm>
            <a:off x="457200" y="188640"/>
            <a:ext cx="8229600" cy="5937523"/>
          </a:xfrm>
        </p:spPr>
        <p:txBody>
          <a:bodyPr>
            <a:normAutofit/>
          </a:bodyPr>
          <a:lstStyle/>
          <a:p>
            <a:pPr marL="0" indent="0" algn="ctr">
              <a:buNone/>
            </a:pPr>
            <a:r>
              <a:rPr lang="ru-RU" sz="3600" b="1" dirty="0" err="1">
                <a:solidFill>
                  <a:srgbClr val="C00000"/>
                </a:solidFill>
                <a:latin typeface="Times New Roman" panose="02020603050405020304" pitchFamily="18" charset="0"/>
                <a:cs typeface="Times New Roman" panose="02020603050405020304" pitchFamily="18" charset="0"/>
              </a:rPr>
              <a:t>Егер</a:t>
            </a:r>
            <a:r>
              <a:rPr lang="ru-RU" sz="3600" b="1" dirty="0">
                <a:solidFill>
                  <a:srgbClr val="C00000"/>
                </a:solidFill>
                <a:latin typeface="Times New Roman" panose="02020603050405020304" pitchFamily="18" charset="0"/>
                <a:cs typeface="Times New Roman" panose="02020603050405020304" pitchFamily="18" charset="0"/>
              </a:rPr>
              <a:t> сен </a:t>
            </a:r>
            <a:r>
              <a:rPr lang="ru-RU" sz="3600" b="1" dirty="0" err="1">
                <a:solidFill>
                  <a:srgbClr val="C00000"/>
                </a:solidFill>
                <a:latin typeface="Times New Roman" panose="02020603050405020304" pitchFamily="18" charset="0"/>
                <a:cs typeface="Times New Roman" panose="02020603050405020304" pitchFamily="18" charset="0"/>
              </a:rPr>
              <a:t>зорлық-зомбылыққа</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ұшырасаң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онда</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отбасыңнаң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жақындарыңнаң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көршілеріңнең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мектеп</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педагогтарыңнаң</a:t>
            </a:r>
            <a:r>
              <a:rPr lang="ru-RU" sz="3600" b="1" dirty="0">
                <a:solidFill>
                  <a:srgbClr val="C00000"/>
                </a:solidFill>
                <a:latin typeface="Times New Roman" panose="02020603050405020304" pitchFamily="18" charset="0"/>
                <a:cs typeface="Times New Roman" panose="02020603050405020304" pitchFamily="18" charset="0"/>
              </a:rPr>
              <a:t>, полиция </a:t>
            </a:r>
            <a:r>
              <a:rPr lang="ru-RU" sz="3600" b="1" dirty="0" err="1">
                <a:solidFill>
                  <a:srgbClr val="C00000"/>
                </a:solidFill>
                <a:latin typeface="Times New Roman" panose="02020603050405020304" pitchFamily="18" charset="0"/>
                <a:cs typeface="Times New Roman" panose="02020603050405020304" pitchFamily="18" charset="0"/>
              </a:rPr>
              <a:t>қызметкерлеріңнең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көмек</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сұра</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немесе</a:t>
            </a:r>
            <a:r>
              <a:rPr lang="ru-RU" sz="3600" b="1" dirty="0">
                <a:solidFill>
                  <a:srgbClr val="C00000"/>
                </a:solidFill>
                <a:latin typeface="Times New Roman" panose="02020603050405020304" pitchFamily="18" charset="0"/>
                <a:cs typeface="Times New Roman" panose="02020603050405020304" pitchFamily="18" charset="0"/>
              </a:rPr>
              <a:t> 111 </a:t>
            </a:r>
            <a:r>
              <a:rPr lang="ru-RU" sz="3600" b="1" dirty="0" err="1">
                <a:solidFill>
                  <a:srgbClr val="C00000"/>
                </a:solidFill>
                <a:latin typeface="Times New Roman" panose="02020603050405020304" pitchFamily="18" charset="0"/>
                <a:cs typeface="Times New Roman" panose="02020603050405020304" pitchFamily="18" charset="0"/>
              </a:rPr>
              <a:t>нөмеріне</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қоңырау</a:t>
            </a:r>
            <a:r>
              <a:rPr lang="ru-RU" sz="3600" b="1" dirty="0">
                <a:solidFill>
                  <a:srgbClr val="C00000"/>
                </a:solidFill>
                <a:latin typeface="Times New Roman" panose="02020603050405020304" pitchFamily="18" charset="0"/>
                <a:cs typeface="Times New Roman" panose="02020603050405020304" pitchFamily="18" charset="0"/>
              </a:rPr>
              <a:t> шал.</a:t>
            </a:r>
          </a:p>
          <a:p>
            <a:endParaRPr lang="ru-RU" b="1" dirty="0">
              <a:solidFill>
                <a:srgbClr val="C00000"/>
              </a:solidFill>
            </a:endParaRPr>
          </a:p>
          <a:p>
            <a:endParaRPr lang="ru-RU" b="1" dirty="0">
              <a:solidFill>
                <a:srgbClr val="C00000"/>
              </a:solidFill>
            </a:endParaRPr>
          </a:p>
        </p:txBody>
      </p:sp>
    </p:spTree>
    <p:extLst>
      <p:ext uri="{BB962C8B-B14F-4D97-AF65-F5344CB8AC3E}">
        <p14:creationId xmlns:p14="http://schemas.microsoft.com/office/powerpoint/2010/main" val="267217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a:xfrm>
            <a:off x="457200" y="188640"/>
            <a:ext cx="8229600" cy="5937523"/>
          </a:xfrm>
        </p:spPr>
        <p:txBody>
          <a:bodyPr>
            <a:normAutofit fontScale="62500" lnSpcReduction="20000"/>
          </a:bodyPr>
          <a:lstStyle/>
          <a:p>
            <a:pPr marL="0" indent="0" algn="ctr">
              <a:buNone/>
            </a:pPr>
            <a:r>
              <a:rPr lang="kk-KZ" sz="4400" b="1" dirty="0">
                <a:solidFill>
                  <a:srgbClr val="C00000"/>
                </a:solidFill>
                <a:latin typeface="Times New Roman" panose="02020603050405020304" pitchFamily="18" charset="0"/>
                <a:cs typeface="Times New Roman" panose="02020603050405020304" pitchFamily="18" charset="0"/>
              </a:rPr>
              <a:t>«Сүйікті балаларым менің! Ақылсыз болмаңдар! Өмір тола қауіп,  абай болыңдар! Өмірдің әрбір құбылысына  байыппен қараңдар!  Жөні жоқ мейірбан жұмсақ болмаңдар! Өмір барда, жауыздық бар. Мейірбандықпен, жұмсақтықпен жауыздықты жеңуге болмайды.  Бір сөзбен айтқанда, сүйе де, жек көре де біліңдер,  бірақ әрқашан да адам қалыптарыңда қалыңдар! Әрдайым сақ болып, әрдайым өздеріңді қорғай біліңдер! деп Мұқағали  Мақатаев айтқандай САҚ БОЛЫҢДАР! </a:t>
            </a:r>
          </a:p>
          <a:p>
            <a:pPr marL="0" indent="0" algn="ctr">
              <a:buNone/>
            </a:pPr>
            <a:r>
              <a:rPr lang="kk-KZ" sz="4400" b="1" dirty="0">
                <a:solidFill>
                  <a:srgbClr val="C00000"/>
                </a:solidFill>
                <a:latin typeface="Times New Roman" panose="02020603050405020304" pitchFamily="18" charset="0"/>
                <a:cs typeface="Times New Roman" panose="02020603050405020304" pitchFamily="18" charset="0"/>
              </a:rPr>
              <a:t>   </a:t>
            </a:r>
            <a:r>
              <a:rPr lang="kk-KZ" sz="4400" b="1" dirty="0" smtClean="0">
                <a:solidFill>
                  <a:srgbClr val="C00000"/>
                </a:solidFill>
                <a:latin typeface="Times New Roman" panose="02020603050405020304" pitchFamily="18" charset="0"/>
                <a:cs typeface="Times New Roman" panose="02020603050405020304" pitchFamily="18" charset="0"/>
              </a:rPr>
              <a:t>  </a:t>
            </a:r>
            <a:r>
              <a:rPr lang="kk-KZ" sz="4400" b="1" dirty="0">
                <a:solidFill>
                  <a:srgbClr val="C00000"/>
                </a:solidFill>
                <a:latin typeface="Times New Roman" panose="02020603050405020304" pitchFamily="18" charset="0"/>
                <a:cs typeface="Times New Roman" panose="02020603050405020304" pitchFamily="18" charset="0"/>
              </a:rPr>
              <a:t>Саулық Сақтықта!</a:t>
            </a:r>
          </a:p>
          <a:p>
            <a:pPr marL="0" indent="0" algn="ctr">
              <a:buNone/>
            </a:pPr>
            <a:r>
              <a:rPr lang="kk-KZ" sz="4400" b="1" dirty="0" smtClean="0">
                <a:solidFill>
                  <a:srgbClr val="C00000"/>
                </a:solidFill>
                <a:latin typeface="Times New Roman" panose="02020603050405020304" pitchFamily="18" charset="0"/>
                <a:cs typeface="Times New Roman" panose="02020603050405020304" pitchFamily="18" charset="0"/>
              </a:rPr>
              <a:t> </a:t>
            </a:r>
            <a:endParaRPr lang="ru-RU" dirty="0">
              <a:solidFill>
                <a:srgbClr val="C00000"/>
              </a:solidFill>
            </a:endParaRPr>
          </a:p>
        </p:txBody>
      </p:sp>
    </p:spTree>
    <p:extLst>
      <p:ext uri="{BB962C8B-B14F-4D97-AF65-F5344CB8AC3E}">
        <p14:creationId xmlns:p14="http://schemas.microsoft.com/office/powerpoint/2010/main" val="17706829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224</Words>
  <Application>Microsoft Office PowerPoint</Application>
  <PresentationFormat>Экран (4:3)</PresentationFormat>
  <Paragraphs>26</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Times New Roman</vt:lpstr>
      <vt:lpstr>Тема Office</vt:lpstr>
      <vt:lpstr>«Зорлық-зомбылық әлімжеттіктің алдын -алу бойынша оқушыларға кеңес  </vt:lpstr>
      <vt:lpstr>Презентация PowerPoint</vt:lpstr>
      <vt:lpstr>Презентация PowerPoint</vt:lpstr>
      <vt:lpstr>Әлімжеттік буллинг дегеніміз не?  </vt:lpstr>
      <vt:lpstr>Егер әлімжеттіктің құрбаны болсаң не істеуің керек? </vt:lpstr>
      <vt:lpstr>Егер біреудің  әлімжеттік жасағанын көрсең не істеу керек?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«Зорлық-зомбылықты,жасөспірімдер арасында әлімжеттікті болдырмау  </dc:title>
  <dc:creator>Психолог</dc:creator>
  <cp:lastModifiedBy>admin</cp:lastModifiedBy>
  <cp:revision>11</cp:revision>
  <dcterms:created xsi:type="dcterms:W3CDTF">2020-10-28T06:44:33Z</dcterms:created>
  <dcterms:modified xsi:type="dcterms:W3CDTF">2020-10-30T04:31:17Z</dcterms:modified>
</cp:coreProperties>
</file>